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7" r:id="rId9"/>
    <p:sldId id="4369" r:id="rId10"/>
    <p:sldId id="4370"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7"/>
            <p14:sldId id="4369"/>
            <p14:sldId id="4370"/>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76" autoAdjust="0"/>
    <p:restoredTop sz="75195" autoAdjust="0"/>
  </p:normalViewPr>
  <p:slideViewPr>
    <p:cSldViewPr snapToGrid="0">
      <p:cViewPr varScale="1">
        <p:scale>
          <a:sx n="132" d="100"/>
          <a:sy n="132" d="100"/>
        </p:scale>
        <p:origin x="264"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11:33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11:33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Application roles are used to assign permissions to users and apps. These roles are defined in the registered Azure AD app’s manifest.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to add app roles to an Azure AD registered app, grant users and groups to the role and use the app role within a custom app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Role-based access control (RBAC) is a popular mechanism to enforce authorization in applications. The administrator can assign roles to different users and groups to control who has access to what content and functionality.</a:t>
            </a:r>
          </a:p>
          <a:p>
            <a:endParaRPr lang="en-US" dirty="0"/>
          </a:p>
          <a:p>
            <a:r>
              <a:rPr lang="en-US" dirty="0"/>
              <a:t>Using RBAC with Application Roles and Role Claims, developers can securely enforce authorization in their apps with little effort on their part.</a:t>
            </a:r>
          </a:p>
          <a:p>
            <a:endParaRPr lang="en-US" dirty="0"/>
          </a:p>
          <a:p>
            <a:r>
              <a:rPr lang="en-US" dirty="0"/>
              <a:t>These application roles are defined in the Azure AD admin center in the application's registration manifest. When a user signs into the application, Azure AD emits a roles claim for each role that the user has been granted individually and from their group membership. Assignment of users and groups to roles can be done through the portal's UI, or programmatically using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708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roles can be managed from the Azure AD admin center (https://</a:t>
            </a:r>
            <a:r>
              <a:rPr lang="en-US" dirty="0" err="1"/>
              <a:t>aad.portal.azure.com</a:t>
            </a:r>
            <a:r>
              <a:rPr lang="en-US" dirty="0"/>
              <a:t>). Select an application in the Azure AD admin center. Roles are defined in the app's manifest that is accessible from the **Manifest** navigation item.</a:t>
            </a:r>
          </a:p>
          <a:p>
            <a:endParaRPr lang="en-US" dirty="0"/>
          </a:p>
          <a:p>
            <a:r>
              <a:rPr lang="en-US" dirty="0"/>
              <a:t>Locate the `</a:t>
            </a:r>
            <a:r>
              <a:rPr lang="en-US" dirty="0" err="1"/>
              <a:t>appRoles</a:t>
            </a:r>
            <a:r>
              <a:rPr lang="en-US" dirty="0"/>
              <a:t>` setting in the manifest: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application roles to the manifest by adding them to this `</a:t>
            </a:r>
            <a:r>
              <a:rPr lang="en-US" dirty="0" err="1"/>
              <a:t>appRoles</a:t>
            </a:r>
            <a:r>
              <a:rPr lang="en-US" dirty="0"/>
              <a:t>` property. For example, the following JSON defines two new roles: **</a:t>
            </a:r>
            <a:r>
              <a:rPr lang="en-US" dirty="0" err="1"/>
              <a:t>ProductAdministrators</a:t>
            </a:r>
            <a:r>
              <a:rPr lang="en-US" dirty="0"/>
              <a:t>** and **</a:t>
            </a:r>
            <a:r>
              <a:rPr lang="en-US" dirty="0" err="1"/>
              <a:t>ProductViewers</a:t>
            </a:r>
            <a:r>
              <a:rPr lang="en-US" dirty="0"/>
              <a:t>**.</a:t>
            </a:r>
          </a:p>
          <a:p>
            <a:endParaRPr lang="en-US" dirty="0"/>
          </a:p>
          <a:p>
            <a:r>
              <a:rPr lang="en-US" dirty="0"/>
              <a:t>The `</a:t>
            </a:r>
            <a:r>
              <a:rPr lang="en-US" dirty="0" err="1"/>
              <a:t>displayName</a:t>
            </a:r>
            <a:r>
              <a:rPr lang="en-US" dirty="0"/>
              <a:t>` property can't contain any 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598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defining the app roles within the app's manifest, you can now add users to the role.</a:t>
            </a:r>
          </a:p>
          <a:p>
            <a:endParaRPr lang="en-US" dirty="0"/>
          </a:p>
          <a:p>
            <a:r>
              <a:rPr lang="en-US" dirty="0"/>
              <a:t>From the **Enterprise application** blade in the Azure AD admin center, select the application and then select the **Users &amp; Groups** navigation item.</a:t>
            </a:r>
          </a:p>
          <a:p>
            <a:endParaRPr lang="en-US" dirty="0"/>
          </a:p>
          <a:p>
            <a:r>
              <a:rPr lang="en-US" dirty="0"/>
              <a:t>Select **Add User**. On the **Add Assignment** blade, select the users or groups you want to add to the app role. Then select the app role or app roles to add the user or groups.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3437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an app role.</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`[Authorize]` attribute to secure specific methods on the endpoint. For example, the following code will only allow **</a:t>
            </a:r>
            <a:r>
              <a:rPr lang="en-US" dirty="0" err="1"/>
              <a:t>ProductAdministrators</a:t>
            </a:r>
            <a:r>
              <a:rPr lang="en-US" dirty="0"/>
              <a:t>** the ability to create new products on the `</a:t>
            </a:r>
            <a:r>
              <a:rPr lang="en-US" dirty="0" err="1"/>
              <a:t>ProductsController</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4897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ad.portal.azur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Leverage application roles in custom </a:t>
            </a:r>
            <a:br>
              <a:rPr lang="en-US" dirty="0"/>
            </a:br>
            <a:r>
              <a:rPr lang="en-US" dirty="0"/>
              <a:t>apps 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App roles for custom apps and APIs</a:t>
            </a:r>
          </a:p>
          <a:p>
            <a:pPr>
              <a:spcBef>
                <a:spcPts val="1200"/>
              </a:spcBef>
            </a:pPr>
            <a:endParaRPr lang="en-US" sz="2000" dirty="0"/>
          </a:p>
          <a:p>
            <a:pPr>
              <a:spcBef>
                <a:spcPts val="1200"/>
              </a:spcBef>
            </a:pPr>
            <a:r>
              <a:rPr lang="en-US" sz="2000" dirty="0"/>
              <a:t>Declare roles for an Azure AD app</a:t>
            </a:r>
          </a:p>
          <a:p>
            <a:pPr>
              <a:spcBef>
                <a:spcPts val="1200"/>
              </a:spcBef>
            </a:pPr>
            <a:endParaRPr lang="en-US" sz="2000" dirty="0"/>
          </a:p>
          <a:p>
            <a:pPr>
              <a:spcBef>
                <a:spcPts val="1200"/>
              </a:spcBef>
            </a:pPr>
            <a:r>
              <a:rPr lang="en-US" sz="2000" dirty="0"/>
              <a:t>Utilize app roles in custom web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App roles in custom apps and APIs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Microsoft identity supports Role-Based Access Control (RBAC)</a:t>
            </a:r>
          </a:p>
          <a:p>
            <a:endParaRPr lang="en-US" dirty="0"/>
          </a:p>
          <a:p>
            <a:r>
              <a:rPr lang="en-US" dirty="0"/>
              <a:t>RBAC enables administrators to grant permissions to roles vs individuals or groups</a:t>
            </a:r>
          </a:p>
          <a:p>
            <a:endParaRPr lang="en-US" dirty="0"/>
          </a:p>
          <a:p>
            <a:r>
              <a:rPr lang="en-US" dirty="0"/>
              <a:t>Administrators then assign roles to users and groups to control actions and access</a:t>
            </a:r>
          </a:p>
          <a:p>
            <a:endParaRPr lang="en-US" dirty="0"/>
          </a:p>
          <a:p>
            <a:r>
              <a:rPr lang="en-US" dirty="0"/>
              <a:t>Developers can leverage RBAC in custom apps and APIs</a:t>
            </a:r>
          </a:p>
          <a:p>
            <a:endParaRPr lang="en-US" dirty="0"/>
          </a:p>
          <a:p>
            <a:r>
              <a:rPr lang="en-US" dirty="0"/>
              <a:t>Similar to how security groups work</a:t>
            </a:r>
          </a:p>
        </p:txBody>
      </p:sp>
    </p:spTree>
    <p:extLst>
      <p:ext uri="{BB962C8B-B14F-4D97-AF65-F5344CB8AC3E}">
        <p14:creationId xmlns:p14="http://schemas.microsoft.com/office/powerpoint/2010/main" val="1658999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CAD32-AAFB-4D3C-B483-54AA0DCEC4FC}"/>
              </a:ext>
            </a:extLst>
          </p:cNvPr>
          <p:cNvPicPr>
            <a:picLocks noChangeAspect="1"/>
          </p:cNvPicPr>
          <p:nvPr/>
        </p:nvPicPr>
        <p:blipFill>
          <a:blip r:embed="rId3"/>
          <a:stretch>
            <a:fillRect/>
          </a:stretch>
        </p:blipFill>
        <p:spPr>
          <a:xfrm>
            <a:off x="6231731" y="1472246"/>
            <a:ext cx="5890770" cy="4961050"/>
          </a:xfrm>
          <a:prstGeom prst="rect">
            <a:avLst/>
          </a:prstGeo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2708434"/>
          </a:xfrm>
        </p:spPr>
        <p:txBody>
          <a:bodyPr/>
          <a:lstStyle/>
          <a:p>
            <a:r>
              <a:rPr lang="en-US" dirty="0"/>
              <a:t>App roles managed within an app in the </a:t>
            </a:r>
            <a:br>
              <a:rPr lang="en-US" dirty="0"/>
            </a:br>
            <a:r>
              <a:rPr lang="en-US" dirty="0"/>
              <a:t>Azure AD admin center</a:t>
            </a:r>
            <a:br>
              <a:rPr lang="en-US" dirty="0"/>
            </a:br>
            <a:r>
              <a:rPr lang="en-US" dirty="0">
                <a:hlinkClick r:id="rId4"/>
              </a:rPr>
              <a:t>https://aad.portal.azure.com</a:t>
            </a:r>
            <a:endParaRPr lang="en-US" dirty="0"/>
          </a:p>
          <a:p>
            <a:endParaRPr lang="en-US" dirty="0"/>
          </a:p>
          <a:p>
            <a:r>
              <a:rPr lang="en-US" dirty="0"/>
              <a:t>Must declare app roles within the app’s manifest</a:t>
            </a:r>
          </a:p>
          <a:p>
            <a:endParaRPr lang="en-US" dirty="0"/>
          </a:p>
          <a:p>
            <a:r>
              <a:rPr lang="en-US" dirty="0"/>
              <a:t>Specify roles by adding them to the </a:t>
            </a:r>
            <a:r>
              <a:rPr lang="en-US" dirty="0" err="1">
                <a:latin typeface="Courier New" panose="02070309020205020404" pitchFamily="49" charset="0"/>
                <a:cs typeface="Courier New" panose="02070309020205020404" pitchFamily="49" charset="0"/>
              </a:rPr>
              <a:t>appRoles</a:t>
            </a:r>
            <a:br>
              <a:rPr lang="en-US" dirty="0"/>
            </a:br>
            <a:r>
              <a:rPr lang="en-US" dirty="0"/>
              <a:t>array in the app’s manifest</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463040"/>
            <a:ext cx="11533187" cy="5935187"/>
          </a:xfrm>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appRoles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"Administrator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"98ce9517-557f-4ac5-b827-f18d948ee552",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"Viewer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"7465fed6-02cc-467c-87c2-fa6e0bf4f929",</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37062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Assign roles to users and groups</a:t>
            </a:r>
          </a:p>
        </p:txBody>
      </p:sp>
      <p:sp>
        <p:nvSpPr>
          <p:cNvPr id="2" name="Text Placeholder 1">
            <a:extLst>
              <a:ext uri="{FF2B5EF4-FFF2-40B4-BE49-F238E27FC236}">
                <a16:creationId xmlns:a16="http://schemas.microsoft.com/office/drawing/2014/main" id="{AD279630-427F-7842-B40B-071CB85B57BE}"/>
              </a:ext>
            </a:extLst>
          </p:cNvPr>
          <p:cNvSpPr>
            <a:spLocks noGrp="1"/>
          </p:cNvSpPr>
          <p:nvPr>
            <p:ph type="body" sz="quarter" idx="11"/>
          </p:nvPr>
        </p:nvSpPr>
        <p:spPr>
          <a:xfrm>
            <a:off x="465138" y="5026024"/>
            <a:ext cx="5527100" cy="906274"/>
          </a:xfrm>
        </p:spPr>
        <p:txBody>
          <a:bodyPr/>
          <a:lstStyle/>
          <a:p>
            <a:r>
              <a:rPr lang="en-US" dirty="0"/>
              <a:t>Select the Azure AD app from the “Enterprise Applications” menu</a:t>
            </a:r>
          </a:p>
          <a:p>
            <a:endParaRPr lang="en-US" dirty="0"/>
          </a:p>
          <a:p>
            <a:r>
              <a:rPr lang="en-US" dirty="0"/>
              <a:t>Select the “Users &amp; Groups” menu to assign app roles to users</a:t>
            </a:r>
          </a:p>
        </p:txBody>
      </p:sp>
      <p:sp>
        <p:nvSpPr>
          <p:cNvPr id="4" name="Text Placeholder 3">
            <a:extLst>
              <a:ext uri="{FF2B5EF4-FFF2-40B4-BE49-F238E27FC236}">
                <a16:creationId xmlns:a16="http://schemas.microsoft.com/office/drawing/2014/main" id="{90BA3C09-0258-F240-8C70-0C686A6F8E8A}"/>
              </a:ext>
            </a:extLst>
          </p:cNvPr>
          <p:cNvSpPr>
            <a:spLocks noGrp="1"/>
          </p:cNvSpPr>
          <p:nvPr>
            <p:ph type="body" sz="quarter" idx="13"/>
          </p:nvPr>
        </p:nvSpPr>
        <p:spPr>
          <a:xfrm>
            <a:off x="6460554" y="5026024"/>
            <a:ext cx="5537771" cy="906274"/>
          </a:xfrm>
        </p:spPr>
        <p:txBody>
          <a:bodyPr/>
          <a:lstStyle/>
          <a:p>
            <a:r>
              <a:rPr lang="en-US" dirty="0"/>
              <a:t>Select users &amp; groups</a:t>
            </a:r>
          </a:p>
          <a:p>
            <a:endParaRPr lang="en-US" dirty="0"/>
          </a:p>
          <a:p>
            <a:r>
              <a:rPr lang="en-US" dirty="0"/>
              <a:t>Select app roles defined in manifest to assign the role to users</a:t>
            </a:r>
          </a:p>
        </p:txBody>
      </p:sp>
      <p:pic>
        <p:nvPicPr>
          <p:cNvPr id="5" name="Picture 4" descr="A screenshot of a cell phone&#10;&#10;Description automatically generated">
            <a:extLst>
              <a:ext uri="{FF2B5EF4-FFF2-40B4-BE49-F238E27FC236}">
                <a16:creationId xmlns:a16="http://schemas.microsoft.com/office/drawing/2014/main" id="{BDD7B9C9-577D-44C9-8AC7-02DA0E3320E1}"/>
              </a:ext>
            </a:extLst>
          </p:cNvPr>
          <p:cNvPicPr>
            <a:picLocks noChangeAspect="1"/>
          </p:cNvPicPr>
          <p:nvPr/>
        </p:nvPicPr>
        <p:blipFill>
          <a:blip r:embed="rId3"/>
          <a:stretch>
            <a:fillRect/>
          </a:stretch>
        </p:blipFill>
        <p:spPr>
          <a:xfrm>
            <a:off x="705856" y="2211339"/>
            <a:ext cx="5082240" cy="1954315"/>
          </a:xfrm>
          <a:prstGeom prst="rect">
            <a:avLst/>
          </a:prstGeom>
        </p:spPr>
      </p:pic>
      <p:pic>
        <p:nvPicPr>
          <p:cNvPr id="18" name="Content Placeholder 17" descr="A screenshot of a social media post&#10;&#10;Description automatically generated">
            <a:extLst>
              <a:ext uri="{FF2B5EF4-FFF2-40B4-BE49-F238E27FC236}">
                <a16:creationId xmlns:a16="http://schemas.microsoft.com/office/drawing/2014/main" id="{8906088F-CECC-4E51-A47D-2C041A0ECA0E}"/>
              </a:ext>
            </a:extLst>
          </p:cNvPr>
          <p:cNvPicPr>
            <a:picLocks noGrp="1" noChangeAspect="1"/>
          </p:cNvPicPr>
          <p:nvPr>
            <p:ph sz="quarter" idx="19"/>
          </p:nvPr>
        </p:nvPicPr>
        <p:blipFill>
          <a:blip r:embed="rId4"/>
          <a:stretch>
            <a:fillRect/>
          </a:stretch>
        </p:blipFill>
        <p:spPr>
          <a:xfrm>
            <a:off x="7284848" y="1997075"/>
            <a:ext cx="3877054" cy="2459038"/>
          </a:xfrm>
        </p:spPr>
      </p:pic>
    </p:spTree>
    <p:extLst>
      <p:ext uri="{BB962C8B-B14F-4D97-AF65-F5344CB8AC3E}">
        <p14:creationId xmlns:p14="http://schemas.microsoft.com/office/powerpoint/2010/main" val="4268601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Securing controllers and methods with app roles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71600"/>
            <a:ext cx="11533187" cy="5647700"/>
          </a:xfrm>
        </p:spPr>
        <p:txBody>
          <a:bodyPr/>
          <a:lstStyle/>
          <a:p>
            <a:r>
              <a:rPr lang="en-US" sz="1600" b="1" dirty="0">
                <a:solidFill>
                  <a:srgbClr val="FF0000"/>
                </a:solidFill>
                <a:latin typeface="Courier New" panose="02070309020205020404" pitchFamily="49" charset="0"/>
                <a:cs typeface="Courier New" panose="02070309020205020404" pitchFamily="49" charset="0"/>
              </a:rPr>
              <a:t>[Authorize(Roles=("</a:t>
            </a:r>
            <a:r>
              <a:rPr lang="en-US" sz="1600" b="1" dirty="0" err="1">
                <a:solidFill>
                  <a:srgbClr val="FF0000"/>
                </a:solidFill>
                <a:latin typeface="Courier New" panose="02070309020205020404" pitchFamily="49" charset="0"/>
                <a:cs typeface="Courier New" panose="02070309020205020404" pitchFamily="49" charset="0"/>
              </a:rPr>
              <a:t>ProductViewers,ProductAdministrators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class </a:t>
            </a:r>
            <a:r>
              <a:rPr lang="en-US" sz="1600" b="1" dirty="0" err="1">
                <a:latin typeface="Courier New" panose="02070309020205020404" pitchFamily="49" charset="0"/>
                <a:cs typeface="Courier New" panose="02070309020205020404" pitchFamily="49" charset="0"/>
              </a:rPr>
              <a:t>ProductsController</a:t>
            </a:r>
            <a:r>
              <a:rPr lang="en-US" sz="1600" b="1" dirty="0">
                <a:latin typeface="Courier New" panose="02070309020205020404" pitchFamily="49" charset="0"/>
                <a:cs typeface="Courier New" panose="02070309020205020404" pitchFamily="49" charset="0"/>
              </a:rPr>
              <a:t> : Controller { }</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 {</a:t>
            </a:r>
          </a:p>
          <a:p>
            <a:r>
              <a:rPr lang="en-US" sz="1600" dirty="0">
                <a:latin typeface="Courier New" panose="02070309020205020404" pitchFamily="49" charset="0"/>
                <a:cs typeface="Courier New" panose="02070309020205020404" pitchFamily="49" charset="0"/>
              </a:rPr>
              <a:t>  var </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ProductViewModel</a:t>
            </a:r>
            <a:r>
              <a:rPr lang="en-US" sz="1600" dirty="0">
                <a:latin typeface="Courier New" panose="02070309020205020404" pitchFamily="49" charset="0"/>
                <a:cs typeface="Courier New" panose="02070309020205020404" pitchFamily="49" charset="0"/>
              </a:rPr>
              <a:t>() { Categories = </a:t>
            </a:r>
            <a:r>
              <a:rPr lang="en-US" sz="1600" dirty="0" err="1">
                <a:latin typeface="Courier New" panose="02070309020205020404" pitchFamily="49" charset="0"/>
                <a:cs typeface="Courier New" panose="02070309020205020404" pitchFamily="49" charset="0"/>
              </a:rPr>
              <a:t>data.Categories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View(</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t>
            </a:r>
            <a:r>
              <a:rPr lang="en-US" sz="1600" b="1" dirty="0" err="1">
                <a:solidFill>
                  <a:srgbClr val="FF0000"/>
                </a:solidFill>
                <a:latin typeface="Courier New" panose="02070309020205020404" pitchFamily="49" charset="0"/>
                <a:cs typeface="Courier New" panose="02070309020205020404" pitchFamily="49" charset="0"/>
              </a:rPr>
              <a:t>HttpPost</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Create([Bind("ProductName", "</a:t>
            </a:r>
            <a:r>
              <a:rPr lang="en-US" sz="1600" b="1" dirty="0" err="1">
                <a:latin typeface="Courier New" panose="02070309020205020404" pitchFamily="49" charset="0"/>
                <a:cs typeface="Courier New" panose="02070309020205020404" pitchFamily="49" charset="0"/>
              </a:rPr>
              <a:t>CategoryId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ProductViewModel</a:t>
            </a:r>
            <a:r>
              <a:rPr lang="en-US" sz="1600" b="1" dirty="0">
                <a:latin typeface="Courier New" panose="02070309020205020404" pitchFamily="49" charset="0"/>
                <a:cs typeface="Courier New" panose="02070309020205020404" pitchFamily="49" charset="0"/>
              </a:rPr>
              <a:t> model)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data.Products.Add</a:t>
            </a:r>
            <a:r>
              <a:rPr lang="en-US" sz="1600" dirty="0">
                <a:latin typeface="Courier New" panose="02070309020205020404" pitchFamily="49" charset="0"/>
                <a:cs typeface="Courier New" panose="02070309020205020404" pitchFamily="49" charset="0"/>
              </a:rPr>
              <a:t>(new Product() {</a:t>
            </a:r>
          </a:p>
          <a:p>
            <a:r>
              <a:rPr lang="en-US" sz="1600" dirty="0">
                <a:latin typeface="Courier New" panose="02070309020205020404" pitchFamily="49" charset="0"/>
                <a:cs typeface="Courier New" panose="02070309020205020404" pitchFamily="49" charset="0"/>
              </a:rPr>
              <a:t>    Id = </a:t>
            </a:r>
            <a:r>
              <a:rPr lang="en-US" sz="1600" dirty="0" err="1">
                <a:latin typeface="Courier New" panose="02070309020205020404" pitchFamily="49" charset="0"/>
                <a:cs typeface="Courier New" panose="02070309020205020404" pitchFamily="49" charset="0"/>
              </a:rPr>
              <a:t>data.Products.Max</a:t>
            </a:r>
            <a:r>
              <a:rPr lang="en-US" sz="1600" dirty="0">
                <a:latin typeface="Courier New" panose="02070309020205020404" pitchFamily="49" charset="0"/>
                <a:cs typeface="Courier New" panose="02070309020205020404" pitchFamily="49" charset="0"/>
              </a:rPr>
              <a:t>(p =&gt; </a:t>
            </a:r>
            <a:r>
              <a:rPr lang="en-US" sz="1600" dirty="0" err="1">
                <a:latin typeface="Courier New" panose="02070309020205020404" pitchFamily="49" charset="0"/>
                <a:cs typeface="Courier New" panose="02070309020205020404" pitchFamily="49" charset="0"/>
              </a:rPr>
              <a:t>p.Id</a:t>
            </a:r>
            <a:r>
              <a:rPr lang="en-US" sz="1600" dirty="0">
                <a:latin typeface="Courier New" panose="02070309020205020404" pitchFamily="49" charset="0"/>
                <a:cs typeface="Courier New" panose="02070309020205020404" pitchFamily="49" charset="0"/>
              </a:rPr>
              <a:t>) + 1, Name = </a:t>
            </a:r>
            <a:r>
              <a:rPr lang="en-US" sz="1600" dirty="0" err="1">
                <a:latin typeface="Courier New" panose="02070309020205020404" pitchFamily="49" charset="0"/>
                <a:cs typeface="Courier New" panose="02070309020205020404" pitchFamily="49" charset="0"/>
              </a:rPr>
              <a:t>model.ProductName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Category = new Category { Id = </a:t>
            </a:r>
            <a:r>
              <a:rPr lang="en-US" sz="1600" dirty="0" err="1">
                <a:latin typeface="Courier New" panose="02070309020205020404" pitchFamily="49" charset="0"/>
                <a:cs typeface="Courier New" panose="02070309020205020404" pitchFamily="49" charset="0"/>
              </a:rPr>
              <a:t>model.CategoryId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RedirectToAction</a:t>
            </a:r>
            <a:r>
              <a:rPr lang="en-US" sz="1600" dirty="0">
                <a:latin typeface="Courier New" panose="02070309020205020404" pitchFamily="49" charset="0"/>
                <a:cs typeface="Courier New" panose="02070309020205020404" pitchFamily="49" charset="0"/>
              </a:rPr>
              <a:t>("Index");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996504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1247</Words>
  <Application>Microsoft Macintosh PowerPoint</Application>
  <PresentationFormat>Custom</PresentationFormat>
  <Paragraphs>119</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Leverage application roles in custom  apps and APIs</vt:lpstr>
      <vt:lpstr>Overview</vt:lpstr>
      <vt:lpstr>App roles in custom apps and APIs</vt:lpstr>
      <vt:lpstr>Declare roles for an application</vt:lpstr>
      <vt:lpstr>Declare roles for an application</vt:lpstr>
      <vt:lpstr>Assign roles to users and groups</vt:lpstr>
      <vt:lpstr>Securing controllers and methods with app roles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2020-08-17T15:42:16Z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